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93" r:id="rId2"/>
    <p:sldId id="331" r:id="rId3"/>
    <p:sldId id="294" r:id="rId4"/>
    <p:sldId id="321" r:id="rId5"/>
    <p:sldId id="322" r:id="rId6"/>
    <p:sldId id="336" r:id="rId7"/>
    <p:sldId id="337" r:id="rId8"/>
    <p:sldId id="340" r:id="rId9"/>
    <p:sldId id="338" r:id="rId10"/>
    <p:sldId id="339" r:id="rId11"/>
    <p:sldId id="327" r:id="rId12"/>
    <p:sldId id="328" r:id="rId13"/>
    <p:sldId id="341" r:id="rId14"/>
    <p:sldId id="329" r:id="rId15"/>
    <p:sldId id="330" r:id="rId16"/>
    <p:sldId id="31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515E"/>
    <a:srgbClr val="3C7E94"/>
    <a:srgbClr val="76D6EB"/>
    <a:srgbClr val="F2BF4E"/>
    <a:srgbClr val="D35C20"/>
    <a:srgbClr val="88EB08"/>
    <a:srgbClr val="61B744"/>
    <a:srgbClr val="226C7B"/>
    <a:srgbClr val="ECAA2B"/>
    <a:srgbClr val="57B5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659"/>
    <p:restoredTop sz="91642"/>
  </p:normalViewPr>
  <p:slideViewPr>
    <p:cSldViewPr snapToGrid="0" snapToObjects="1">
      <p:cViewPr>
        <p:scale>
          <a:sx n="108" d="100"/>
          <a:sy n="108" d="100"/>
        </p:scale>
        <p:origin x="1056" y="1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1/17/18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15761596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11</a:t>
            </a:fld>
            <a:endParaRPr lang="en-US"/>
          </a:p>
        </p:txBody>
      </p:sp>
    </p:spTree>
    <p:extLst>
      <p:ext uri="{BB962C8B-B14F-4D97-AF65-F5344CB8AC3E}">
        <p14:creationId xmlns:p14="http://schemas.microsoft.com/office/powerpoint/2010/main" val="3869670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12</a:t>
            </a:fld>
            <a:endParaRPr lang="en-US"/>
          </a:p>
        </p:txBody>
      </p:sp>
    </p:spTree>
    <p:extLst>
      <p:ext uri="{BB962C8B-B14F-4D97-AF65-F5344CB8AC3E}">
        <p14:creationId xmlns:p14="http://schemas.microsoft.com/office/powerpoint/2010/main" val="16364910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13</a:t>
            </a:fld>
            <a:endParaRPr lang="en-US"/>
          </a:p>
        </p:txBody>
      </p:sp>
    </p:spTree>
    <p:extLst>
      <p:ext uri="{BB962C8B-B14F-4D97-AF65-F5344CB8AC3E}">
        <p14:creationId xmlns:p14="http://schemas.microsoft.com/office/powerpoint/2010/main" val="1493258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14</a:t>
            </a:fld>
            <a:endParaRPr lang="en-US"/>
          </a:p>
        </p:txBody>
      </p:sp>
    </p:spTree>
    <p:extLst>
      <p:ext uri="{BB962C8B-B14F-4D97-AF65-F5344CB8AC3E}">
        <p14:creationId xmlns:p14="http://schemas.microsoft.com/office/powerpoint/2010/main" val="15957498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15</a:t>
            </a:fld>
            <a:endParaRPr lang="en-US"/>
          </a:p>
        </p:txBody>
      </p:sp>
    </p:spTree>
    <p:extLst>
      <p:ext uri="{BB962C8B-B14F-4D97-AF65-F5344CB8AC3E}">
        <p14:creationId xmlns:p14="http://schemas.microsoft.com/office/powerpoint/2010/main" val="20111093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16</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262015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Cutting and pasted from the Insights page leads to this.</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223299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1160445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579723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10469923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121873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3939515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BB0C73-A48E-5D4A-A1EE-E5A64E15C62C}"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1/17/18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BB0C73-A48E-5D4A-A1EE-E5A64E15C62C}" type="datetimeFigureOut">
              <a:rPr lang="en-US" smtClean="0"/>
              <a:t>1/17/18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BB0C73-A48E-5D4A-A1EE-E5A64E15C62C}" type="datetimeFigureOut">
              <a:rPr lang="en-US" smtClean="0"/>
              <a:t>1/17/18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BB0C73-A48E-5D4A-A1EE-E5A64E15C62C}" type="datetimeFigureOut">
              <a:rPr lang="en-US" smtClean="0"/>
              <a:t>1/17/18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1/17/18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1/17/18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1/17/18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1/17/18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NUL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NUL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NUL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NULL"/></Relationships>
</file>

<file path=ppt/slides/_rels/slide13.xml.rels><?xml version="1.0" encoding="UTF-8" standalone="yes"?>
<Relationships xmlns="http://schemas.openxmlformats.org/package/2006/relationships"><Relationship Id="rId3" Type="http://schemas.openxmlformats.org/officeDocument/2006/relationships/image" Target="NULL"/><Relationship Id="rId4" Type="http://schemas.openxmlformats.org/officeDocument/2006/relationships/image" Target="../media/image2.tif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NUL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NUL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NUL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NUL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NUL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NUL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NUL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NUL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NULL"/></Relationships>
</file>

<file path=ppt/slides/_rels/slide8.xml.rels><?xml version="1.0" encoding="UTF-8" standalone="yes"?>
<Relationships xmlns="http://schemas.openxmlformats.org/package/2006/relationships"><Relationship Id="rId3" Type="http://schemas.openxmlformats.org/officeDocument/2006/relationships/image" Target="NULL"/><Relationship Id="rId4"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NUL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695739" y="728768"/>
            <a:ext cx="10800522" cy="3354765"/>
          </a:xfrm>
          <a:prstGeom prst="rect">
            <a:avLst/>
          </a:prstGeom>
          <a:noFill/>
        </p:spPr>
        <p:txBody>
          <a:bodyPr wrap="square" rtlCol="0" anchor="ctr">
            <a:spAutoFit/>
          </a:bodyPr>
          <a:lstStyle/>
          <a:p>
            <a:pPr algn="ctr"/>
            <a:r>
              <a:rPr lang="en-US" sz="3600" dirty="0" smtClean="0">
                <a:solidFill>
                  <a:srgbClr val="27515E"/>
                </a:solidFill>
              </a:rPr>
              <a:t>Sprint Review</a:t>
            </a:r>
          </a:p>
          <a:p>
            <a:pPr algn="ctr"/>
            <a:r>
              <a:rPr lang="en-US" sz="8800" dirty="0" smtClean="0">
                <a:solidFill>
                  <a:srgbClr val="27515E"/>
                </a:solidFill>
              </a:rPr>
              <a:t>Analyzing Facebook Data Using R Packages</a:t>
            </a:r>
          </a:p>
        </p:txBody>
      </p:sp>
    </p:spTree>
    <p:extLst>
      <p:ext uri="{BB962C8B-B14F-4D97-AF65-F5344CB8AC3E}">
        <p14:creationId xmlns:p14="http://schemas.microsoft.com/office/powerpoint/2010/main" val="6647147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95739" y="792480"/>
            <a:ext cx="10800522" cy="523220"/>
          </a:xfrm>
          <a:prstGeom prst="rect">
            <a:avLst/>
          </a:prstGeom>
          <a:noFill/>
        </p:spPr>
        <p:txBody>
          <a:bodyPr wrap="square" rtlCol="0">
            <a:spAutoFit/>
          </a:bodyPr>
          <a:lstStyle/>
          <a:p>
            <a:r>
              <a:rPr lang="en-US" sz="2800" dirty="0"/>
              <a:t>Parsing Time Using </a:t>
            </a:r>
            <a:r>
              <a:rPr lang="en-US" sz="2800" dirty="0" err="1"/>
              <a:t>Parsedata</a:t>
            </a:r>
            <a:r>
              <a:rPr lang="en-US" sz="2800" dirty="0"/>
              <a:t> </a:t>
            </a:r>
            <a:r>
              <a:rPr lang="en-US" sz="2800" dirty="0" smtClean="0"/>
              <a:t>Package (Part II)</a:t>
            </a:r>
            <a:endParaRPr lang="en-US" sz="2800" dirty="0"/>
          </a:p>
        </p:txBody>
      </p:sp>
      <p:sp>
        <p:nvSpPr>
          <p:cNvPr id="2" name="TextBox 1"/>
          <p:cNvSpPr txBox="1"/>
          <p:nvPr/>
        </p:nvSpPr>
        <p:spPr>
          <a:xfrm>
            <a:off x="735495" y="1737360"/>
            <a:ext cx="10760766" cy="1200329"/>
          </a:xfrm>
          <a:prstGeom prst="rect">
            <a:avLst/>
          </a:prstGeom>
          <a:noFill/>
        </p:spPr>
        <p:txBody>
          <a:bodyPr wrap="square" rtlCol="0">
            <a:spAutoFit/>
          </a:bodyPr>
          <a:lstStyle/>
          <a:p>
            <a:r>
              <a:rPr lang="en-US" sz="2400" dirty="0" smtClean="0"/>
              <a:t>Adjust </a:t>
            </a:r>
            <a:r>
              <a:rPr lang="en-US" sz="2400" dirty="0"/>
              <a:t>the columns and created a time-adjusted timestamp.  To adjust the timestamp, you have to add or subtract seconds, as the timestamp is based on the seconds elapsed since 1970</a:t>
            </a:r>
            <a:r>
              <a:rPr lang="en-US" sz="2400" dirty="0" smtClean="0"/>
              <a:t>.</a:t>
            </a:r>
          </a:p>
        </p:txBody>
      </p:sp>
      <p:pic>
        <p:nvPicPr>
          <p:cNvPr id="3" name="Picture 2"/>
          <p:cNvPicPr>
            <a:picLocks noChangeAspect="1"/>
          </p:cNvPicPr>
          <p:nvPr/>
        </p:nvPicPr>
        <p:blipFill>
          <a:blip r:embed="rId3"/>
          <a:stretch>
            <a:fillRect/>
          </a:stretch>
        </p:blipFill>
        <p:spPr>
          <a:xfrm>
            <a:off x="990600" y="3135152"/>
            <a:ext cx="7997687" cy="1094740"/>
          </a:xfrm>
          <a:prstGeom prst="rect">
            <a:avLst/>
          </a:prstGeom>
        </p:spPr>
      </p:pic>
    </p:spTree>
    <p:extLst>
      <p:ext uri="{BB962C8B-B14F-4D97-AF65-F5344CB8AC3E}">
        <p14:creationId xmlns:p14="http://schemas.microsoft.com/office/powerpoint/2010/main" val="85579069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rotWithShape="1">
          <a:blip r:embed="rId3"/>
          <a:srcRect l="725"/>
          <a:stretch/>
        </p:blipFill>
        <p:spPr>
          <a:xfrm>
            <a:off x="2571253" y="749419"/>
            <a:ext cx="7049494" cy="4752004"/>
          </a:xfrm>
          <a:prstGeom prst="rect">
            <a:avLst/>
          </a:prstGeom>
        </p:spPr>
      </p:pic>
    </p:spTree>
    <p:extLst>
      <p:ext uri="{BB962C8B-B14F-4D97-AF65-F5344CB8AC3E}">
        <p14:creationId xmlns:p14="http://schemas.microsoft.com/office/powerpoint/2010/main" val="137729001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3"/>
          <a:stretch>
            <a:fillRect/>
          </a:stretch>
        </p:blipFill>
        <p:spPr>
          <a:xfrm>
            <a:off x="2445026" y="1315700"/>
            <a:ext cx="7381898" cy="4299036"/>
          </a:xfrm>
          <a:prstGeom prst="rect">
            <a:avLst/>
          </a:prstGeom>
        </p:spPr>
      </p:pic>
      <p:sp>
        <p:nvSpPr>
          <p:cNvPr id="12" name="TextBox 11"/>
          <p:cNvSpPr txBox="1"/>
          <p:nvPr/>
        </p:nvSpPr>
        <p:spPr>
          <a:xfrm>
            <a:off x="695739" y="792480"/>
            <a:ext cx="10800522" cy="523220"/>
          </a:xfrm>
          <a:prstGeom prst="rect">
            <a:avLst/>
          </a:prstGeom>
          <a:noFill/>
        </p:spPr>
        <p:txBody>
          <a:bodyPr wrap="square" rtlCol="0">
            <a:spAutoFit/>
          </a:bodyPr>
          <a:lstStyle/>
          <a:p>
            <a:r>
              <a:rPr lang="en-US" sz="2800" dirty="0" smtClean="0"/>
              <a:t>What Times Yield the Most Post Engagement? (Excel)</a:t>
            </a:r>
            <a:endParaRPr lang="en-US" sz="2800" dirty="0" smtClean="0"/>
          </a:p>
        </p:txBody>
      </p:sp>
    </p:spTree>
    <p:extLst>
      <p:ext uri="{BB962C8B-B14F-4D97-AF65-F5344CB8AC3E}">
        <p14:creationId xmlns:p14="http://schemas.microsoft.com/office/powerpoint/2010/main" val="117484388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95739" y="792480"/>
            <a:ext cx="10800522" cy="523220"/>
          </a:xfrm>
          <a:prstGeom prst="rect">
            <a:avLst/>
          </a:prstGeom>
          <a:noFill/>
        </p:spPr>
        <p:txBody>
          <a:bodyPr wrap="square" rtlCol="0">
            <a:spAutoFit/>
          </a:bodyPr>
          <a:lstStyle/>
          <a:p>
            <a:r>
              <a:rPr lang="en-US" sz="2800" dirty="0" smtClean="0"/>
              <a:t>Plotting Using </a:t>
            </a:r>
            <a:r>
              <a:rPr lang="en-US" sz="2800" dirty="0" err="1" smtClean="0"/>
              <a:t>ggplot</a:t>
            </a:r>
            <a:endParaRPr lang="en-US" sz="2800" dirty="0"/>
          </a:p>
        </p:txBody>
      </p:sp>
      <p:sp>
        <p:nvSpPr>
          <p:cNvPr id="2" name="TextBox 1"/>
          <p:cNvSpPr txBox="1"/>
          <p:nvPr/>
        </p:nvSpPr>
        <p:spPr>
          <a:xfrm>
            <a:off x="735495" y="1737360"/>
            <a:ext cx="10760766" cy="830997"/>
          </a:xfrm>
          <a:prstGeom prst="rect">
            <a:avLst/>
          </a:prstGeom>
          <a:noFill/>
        </p:spPr>
        <p:txBody>
          <a:bodyPr wrap="square" rtlCol="0">
            <a:spAutoFit/>
          </a:bodyPr>
          <a:lstStyle/>
          <a:p>
            <a:r>
              <a:rPr lang="en-US" sz="2400" dirty="0" smtClean="0"/>
              <a:t>Plot </a:t>
            </a:r>
            <a:r>
              <a:rPr lang="en-US" sz="2400" dirty="0"/>
              <a:t>average of total engagements column for each post hour</a:t>
            </a:r>
            <a:r>
              <a:rPr lang="en-US" sz="2400" dirty="0" smtClean="0"/>
              <a:t>.</a:t>
            </a:r>
          </a:p>
          <a:p>
            <a:endParaRPr lang="en-US" sz="2400" dirty="0"/>
          </a:p>
        </p:txBody>
      </p:sp>
      <p:pic>
        <p:nvPicPr>
          <p:cNvPr id="4" name="Picture 3"/>
          <p:cNvPicPr>
            <a:picLocks noChangeAspect="1"/>
          </p:cNvPicPr>
          <p:nvPr/>
        </p:nvPicPr>
        <p:blipFill>
          <a:blip r:embed="rId4"/>
          <a:stretch>
            <a:fillRect/>
          </a:stretch>
        </p:blipFill>
        <p:spPr>
          <a:xfrm>
            <a:off x="274320" y="2330003"/>
            <a:ext cx="11496261" cy="253594"/>
          </a:xfrm>
          <a:prstGeom prst="rect">
            <a:avLst/>
          </a:prstGeom>
        </p:spPr>
      </p:pic>
      <p:sp>
        <p:nvSpPr>
          <p:cNvPr id="5" name="Right Brace 4"/>
          <p:cNvSpPr/>
          <p:nvPr/>
        </p:nvSpPr>
        <p:spPr>
          <a:xfrm rot="5400000">
            <a:off x="8963466" y="2138925"/>
            <a:ext cx="337404" cy="136478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6973630" y="3059036"/>
            <a:ext cx="4317076" cy="369332"/>
          </a:xfrm>
          <a:prstGeom prst="rect">
            <a:avLst/>
          </a:prstGeom>
          <a:noFill/>
        </p:spPr>
        <p:txBody>
          <a:bodyPr wrap="square" rtlCol="0">
            <a:spAutoFit/>
          </a:bodyPr>
          <a:lstStyle/>
          <a:p>
            <a:pPr algn="ctr"/>
            <a:r>
              <a:rPr lang="en-US" i="1" dirty="0" smtClean="0"/>
              <a:t>Plots a function on y-axis to calculate mean</a:t>
            </a:r>
            <a:endParaRPr lang="en-US" i="1" dirty="0"/>
          </a:p>
        </p:txBody>
      </p:sp>
    </p:spTree>
    <p:extLst>
      <p:ext uri="{BB962C8B-B14F-4D97-AF65-F5344CB8AC3E}">
        <p14:creationId xmlns:p14="http://schemas.microsoft.com/office/powerpoint/2010/main" val="130035642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3"/>
          <a:stretch>
            <a:fillRect/>
          </a:stretch>
        </p:blipFill>
        <p:spPr>
          <a:xfrm>
            <a:off x="3108960" y="1229523"/>
            <a:ext cx="5086847" cy="4385213"/>
          </a:xfrm>
          <a:prstGeom prst="rect">
            <a:avLst/>
          </a:prstGeom>
        </p:spPr>
      </p:pic>
      <p:sp>
        <p:nvSpPr>
          <p:cNvPr id="3" name="TextBox 2"/>
          <p:cNvSpPr txBox="1"/>
          <p:nvPr/>
        </p:nvSpPr>
        <p:spPr>
          <a:xfrm>
            <a:off x="8645985" y="2406466"/>
            <a:ext cx="2636520" cy="2031325"/>
          </a:xfrm>
          <a:prstGeom prst="rect">
            <a:avLst/>
          </a:prstGeom>
          <a:noFill/>
        </p:spPr>
        <p:txBody>
          <a:bodyPr wrap="square" rtlCol="0">
            <a:spAutoFit/>
          </a:bodyPr>
          <a:lstStyle/>
          <a:p>
            <a:pPr algn="ctr"/>
            <a:r>
              <a:rPr lang="en-US" b="1" dirty="0" smtClean="0"/>
              <a:t>Post Hours Resulting in Highest Volume </a:t>
            </a:r>
            <a:r>
              <a:rPr lang="en-US" b="1" smtClean="0"/>
              <a:t>of Engagement</a:t>
            </a:r>
            <a:endParaRPr lang="en-US" b="1" dirty="0" smtClean="0"/>
          </a:p>
          <a:p>
            <a:pPr algn="ctr"/>
            <a:endParaRPr lang="en-US" dirty="0" smtClean="0"/>
          </a:p>
          <a:p>
            <a:pPr algn="ctr"/>
            <a:r>
              <a:rPr lang="en-US" dirty="0" smtClean="0"/>
              <a:t>1.) </a:t>
            </a:r>
            <a:r>
              <a:rPr lang="en-US" dirty="0" smtClean="0"/>
              <a:t>5pm</a:t>
            </a:r>
          </a:p>
          <a:p>
            <a:pPr algn="ctr"/>
            <a:r>
              <a:rPr lang="en-US" dirty="0" smtClean="0"/>
              <a:t>2.) 2pm</a:t>
            </a:r>
            <a:endParaRPr lang="en-US" dirty="0"/>
          </a:p>
          <a:p>
            <a:pPr algn="ctr"/>
            <a:r>
              <a:rPr lang="en-US" dirty="0" smtClean="0"/>
              <a:t>3.) 7pm</a:t>
            </a:r>
            <a:endParaRPr lang="en-US" dirty="0"/>
          </a:p>
        </p:txBody>
      </p:sp>
      <p:sp>
        <p:nvSpPr>
          <p:cNvPr id="12" name="TextBox 11"/>
          <p:cNvSpPr txBox="1"/>
          <p:nvPr/>
        </p:nvSpPr>
        <p:spPr>
          <a:xfrm>
            <a:off x="695739" y="792480"/>
            <a:ext cx="10800522" cy="523220"/>
          </a:xfrm>
          <a:prstGeom prst="rect">
            <a:avLst/>
          </a:prstGeom>
          <a:noFill/>
        </p:spPr>
        <p:txBody>
          <a:bodyPr wrap="square" rtlCol="0">
            <a:spAutoFit/>
          </a:bodyPr>
          <a:lstStyle/>
          <a:p>
            <a:r>
              <a:rPr lang="en-US" sz="2800" dirty="0" smtClean="0"/>
              <a:t>Plot from R </a:t>
            </a:r>
            <a:r>
              <a:rPr lang="mr-IN" sz="2800" dirty="0" smtClean="0"/>
              <a:t>–</a:t>
            </a:r>
            <a:r>
              <a:rPr lang="en-US" sz="2800" dirty="0" smtClean="0"/>
              <a:t> They Match!</a:t>
            </a:r>
            <a:endParaRPr lang="en-US" sz="2800" dirty="0"/>
          </a:p>
        </p:txBody>
      </p:sp>
    </p:spTree>
    <p:extLst>
      <p:ext uri="{BB962C8B-B14F-4D97-AF65-F5344CB8AC3E}">
        <p14:creationId xmlns:p14="http://schemas.microsoft.com/office/powerpoint/2010/main" val="168222871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3"/>
          <a:stretch>
            <a:fillRect/>
          </a:stretch>
        </p:blipFill>
        <p:spPr>
          <a:xfrm>
            <a:off x="735495" y="787163"/>
            <a:ext cx="8090336" cy="4663264"/>
          </a:xfrm>
          <a:prstGeom prst="rect">
            <a:avLst/>
          </a:prstGeom>
        </p:spPr>
      </p:pic>
      <p:sp>
        <p:nvSpPr>
          <p:cNvPr id="12" name="TextBox 11"/>
          <p:cNvSpPr txBox="1"/>
          <p:nvPr/>
        </p:nvSpPr>
        <p:spPr>
          <a:xfrm>
            <a:off x="9027381" y="1215828"/>
            <a:ext cx="2636520" cy="3416320"/>
          </a:xfrm>
          <a:prstGeom prst="rect">
            <a:avLst/>
          </a:prstGeom>
          <a:noFill/>
        </p:spPr>
        <p:txBody>
          <a:bodyPr wrap="square" rtlCol="0">
            <a:spAutoFit/>
          </a:bodyPr>
          <a:lstStyle/>
          <a:p>
            <a:r>
              <a:rPr lang="en-US" b="1" smtClean="0"/>
              <a:t>Practical Application</a:t>
            </a:r>
            <a:endParaRPr lang="en-US" b="1" dirty="0" smtClean="0"/>
          </a:p>
          <a:p>
            <a:endParaRPr lang="en-US" dirty="0" smtClean="0"/>
          </a:p>
          <a:p>
            <a:r>
              <a:rPr lang="en-US" dirty="0" smtClean="0"/>
              <a:t>We previously based posting time on the time when the most of our audience was on Facebook.  This exercise has given us additional insight into when our posts generate the most activity from our audience.</a:t>
            </a:r>
            <a:endParaRPr lang="en-US" dirty="0"/>
          </a:p>
        </p:txBody>
      </p:sp>
    </p:spTree>
    <p:extLst>
      <p:ext uri="{BB962C8B-B14F-4D97-AF65-F5344CB8AC3E}">
        <p14:creationId xmlns:p14="http://schemas.microsoft.com/office/powerpoint/2010/main" val="199159226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smtClean="0">
                <a:solidFill>
                  <a:schemeClr val="bg1"/>
                </a:solidFill>
              </a:rPr>
              <a:t>Fin</a:t>
            </a:r>
          </a:p>
          <a:p>
            <a:pPr algn="ctr"/>
            <a:endParaRPr lang="en-US" sz="2000" b="1" dirty="0" smtClean="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95739" y="792480"/>
            <a:ext cx="10800522" cy="523220"/>
          </a:xfrm>
          <a:prstGeom prst="rect">
            <a:avLst/>
          </a:prstGeom>
          <a:noFill/>
        </p:spPr>
        <p:txBody>
          <a:bodyPr wrap="square" rtlCol="0">
            <a:spAutoFit/>
          </a:bodyPr>
          <a:lstStyle/>
          <a:p>
            <a:r>
              <a:rPr lang="en-US" sz="2800" dirty="0" smtClean="0"/>
              <a:t>Objectives</a:t>
            </a:r>
            <a:endParaRPr lang="en-US" sz="2800" dirty="0"/>
          </a:p>
        </p:txBody>
      </p:sp>
      <p:sp>
        <p:nvSpPr>
          <p:cNvPr id="12" name="TextBox 11"/>
          <p:cNvSpPr txBox="1"/>
          <p:nvPr/>
        </p:nvSpPr>
        <p:spPr>
          <a:xfrm>
            <a:off x="735495" y="1737360"/>
            <a:ext cx="10760766" cy="2308324"/>
          </a:xfrm>
          <a:prstGeom prst="rect">
            <a:avLst/>
          </a:prstGeom>
          <a:noFill/>
        </p:spPr>
        <p:txBody>
          <a:bodyPr wrap="square" rtlCol="0">
            <a:spAutoFit/>
          </a:bodyPr>
          <a:lstStyle/>
          <a:p>
            <a:r>
              <a:rPr lang="en-US" sz="2400" b="1" dirty="0" smtClean="0"/>
              <a:t>Sprint Objective</a:t>
            </a:r>
          </a:p>
          <a:p>
            <a:r>
              <a:rPr lang="en-US" sz="2400" dirty="0" smtClean="0"/>
              <a:t>Find </a:t>
            </a:r>
            <a:r>
              <a:rPr lang="en-US" sz="2400" dirty="0" smtClean="0"/>
              <a:t>R packages that can analyze Facebook data.</a:t>
            </a:r>
          </a:p>
          <a:p>
            <a:endParaRPr lang="en-US" sz="2400" dirty="0" smtClean="0"/>
          </a:p>
          <a:p>
            <a:r>
              <a:rPr lang="en-US" sz="2400" b="1" dirty="0" smtClean="0"/>
              <a:t>Marketing/Business Objective</a:t>
            </a:r>
          </a:p>
          <a:p>
            <a:r>
              <a:rPr lang="en-US" sz="2400" dirty="0" smtClean="0"/>
              <a:t>What </a:t>
            </a:r>
            <a:r>
              <a:rPr lang="en-US" sz="2400" dirty="0" smtClean="0"/>
              <a:t>is the optimal time for us to post content, i.e. to drive the highest engagement (likes, shares, comments)?</a:t>
            </a:r>
            <a:endParaRPr lang="en-US" sz="2400" dirty="0"/>
          </a:p>
        </p:txBody>
      </p:sp>
    </p:spTree>
    <p:extLst>
      <p:ext uri="{BB962C8B-B14F-4D97-AF65-F5344CB8AC3E}">
        <p14:creationId xmlns:p14="http://schemas.microsoft.com/office/powerpoint/2010/main" val="146933875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95739" y="792480"/>
            <a:ext cx="10800522" cy="523220"/>
          </a:xfrm>
          <a:prstGeom prst="rect">
            <a:avLst/>
          </a:prstGeom>
          <a:noFill/>
        </p:spPr>
        <p:txBody>
          <a:bodyPr wrap="square" rtlCol="0">
            <a:spAutoFit/>
          </a:bodyPr>
          <a:lstStyle/>
          <a:p>
            <a:r>
              <a:rPr lang="en-US" sz="2800" dirty="0" smtClean="0"/>
              <a:t>Extracting Facebook Data </a:t>
            </a:r>
            <a:r>
              <a:rPr lang="mr-IN" sz="2800" dirty="0" smtClean="0"/>
              <a:t>–</a:t>
            </a:r>
            <a:r>
              <a:rPr lang="en-US" sz="2800" dirty="0" smtClean="0"/>
              <a:t> The Old Way</a:t>
            </a:r>
            <a:endParaRPr lang="en-US" sz="2800"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b="13237"/>
          <a:stretch/>
        </p:blipFill>
        <p:spPr>
          <a:xfrm>
            <a:off x="2382906" y="1472074"/>
            <a:ext cx="7426187" cy="3892989"/>
          </a:xfrm>
          <a:prstGeom prst="rect">
            <a:avLst/>
          </a:prstGeom>
        </p:spPr>
      </p:pic>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95739" y="792480"/>
            <a:ext cx="10800522" cy="523220"/>
          </a:xfrm>
          <a:prstGeom prst="rect">
            <a:avLst/>
          </a:prstGeom>
          <a:noFill/>
        </p:spPr>
        <p:txBody>
          <a:bodyPr wrap="square" rtlCol="0">
            <a:spAutoFit/>
          </a:bodyPr>
          <a:lstStyle/>
          <a:p>
            <a:r>
              <a:rPr lang="en-US" sz="2800" dirty="0" smtClean="0"/>
              <a:t>Copying and Pasting into Excel</a:t>
            </a:r>
            <a:endParaRPr lang="en-US" sz="28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5887" y="1315700"/>
            <a:ext cx="4241800" cy="4278605"/>
          </a:xfrm>
          <a:prstGeom prst="rect">
            <a:avLst/>
          </a:prstGeom>
        </p:spPr>
      </p:pic>
    </p:spTree>
    <p:extLst>
      <p:ext uri="{BB962C8B-B14F-4D97-AF65-F5344CB8AC3E}">
        <p14:creationId xmlns:p14="http://schemas.microsoft.com/office/powerpoint/2010/main" val="3476758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95739" y="792480"/>
            <a:ext cx="10800522" cy="523220"/>
          </a:xfrm>
          <a:prstGeom prst="rect">
            <a:avLst/>
          </a:prstGeom>
          <a:noFill/>
        </p:spPr>
        <p:txBody>
          <a:bodyPr wrap="square" rtlCol="0">
            <a:spAutoFit/>
          </a:bodyPr>
          <a:lstStyle/>
          <a:p>
            <a:r>
              <a:rPr lang="en-US" sz="2800" dirty="0" smtClean="0"/>
              <a:t>The New Way to Download Facebook Data</a:t>
            </a:r>
          </a:p>
        </p:txBody>
      </p:sp>
      <p:sp>
        <p:nvSpPr>
          <p:cNvPr id="2" name="TextBox 1"/>
          <p:cNvSpPr txBox="1"/>
          <p:nvPr/>
        </p:nvSpPr>
        <p:spPr>
          <a:xfrm>
            <a:off x="735495" y="1737360"/>
            <a:ext cx="10760766" cy="2308324"/>
          </a:xfrm>
          <a:prstGeom prst="rect">
            <a:avLst/>
          </a:prstGeom>
          <a:noFill/>
        </p:spPr>
        <p:txBody>
          <a:bodyPr wrap="square" rtlCol="0">
            <a:spAutoFit/>
          </a:bodyPr>
          <a:lstStyle/>
          <a:p>
            <a:r>
              <a:rPr lang="en-US" sz="2400" dirty="0" smtClean="0"/>
              <a:t>1.) Install </a:t>
            </a:r>
            <a:r>
              <a:rPr lang="en-US" sz="2400" dirty="0" err="1" smtClean="0"/>
              <a:t>Rfacebook</a:t>
            </a:r>
            <a:r>
              <a:rPr lang="en-US" sz="2400" dirty="0" smtClean="0"/>
              <a:t> packages</a:t>
            </a:r>
            <a:r>
              <a:rPr lang="en-US" sz="2400" dirty="0" smtClean="0"/>
              <a:t>.</a:t>
            </a:r>
          </a:p>
          <a:p>
            <a:endParaRPr lang="en-US" sz="2400" dirty="0" smtClean="0"/>
          </a:p>
          <a:p>
            <a:r>
              <a:rPr lang="en-US" sz="2400" dirty="0" smtClean="0"/>
              <a:t>2.) Created a stored token to be </a:t>
            </a:r>
            <a:r>
              <a:rPr lang="en-US" sz="2400" dirty="0" smtClean="0"/>
              <a:t>log in </a:t>
            </a:r>
            <a:r>
              <a:rPr lang="en-US" sz="2400" dirty="0" smtClean="0"/>
              <a:t>to Facebook.  </a:t>
            </a:r>
            <a:r>
              <a:rPr lang="en-US" sz="2400" i="1" dirty="0" smtClean="0"/>
              <a:t>(This is needed even to access public data.)</a:t>
            </a:r>
          </a:p>
          <a:p>
            <a:endParaRPr lang="en-US" sz="2400" dirty="0" smtClean="0"/>
          </a:p>
          <a:p>
            <a:r>
              <a:rPr lang="en-US" sz="2400" dirty="0" smtClean="0"/>
              <a:t>3</a:t>
            </a:r>
            <a:r>
              <a:rPr lang="en-US" sz="2400" dirty="0" smtClean="0"/>
              <a:t>.) Write the data frame to a new .CSV file.</a:t>
            </a:r>
            <a:endParaRPr lang="en-US" sz="2400" dirty="0"/>
          </a:p>
        </p:txBody>
      </p:sp>
    </p:spTree>
    <p:extLst>
      <p:ext uri="{BB962C8B-B14F-4D97-AF65-F5344CB8AC3E}">
        <p14:creationId xmlns:p14="http://schemas.microsoft.com/office/powerpoint/2010/main" val="417759534"/>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95739" y="792480"/>
            <a:ext cx="10800522" cy="523220"/>
          </a:xfrm>
          <a:prstGeom prst="rect">
            <a:avLst/>
          </a:prstGeom>
          <a:noFill/>
        </p:spPr>
        <p:txBody>
          <a:bodyPr wrap="square" rtlCol="0">
            <a:spAutoFit/>
          </a:bodyPr>
          <a:lstStyle/>
          <a:p>
            <a:r>
              <a:rPr lang="en-US" sz="2800" dirty="0" smtClean="0"/>
              <a:t>Code to Download Facebook Post Data (Part I)</a:t>
            </a:r>
          </a:p>
        </p:txBody>
      </p:sp>
      <p:sp>
        <p:nvSpPr>
          <p:cNvPr id="2" name="TextBox 1"/>
          <p:cNvSpPr txBox="1"/>
          <p:nvPr/>
        </p:nvSpPr>
        <p:spPr>
          <a:xfrm>
            <a:off x="735495" y="1737360"/>
            <a:ext cx="10760766" cy="2677656"/>
          </a:xfrm>
          <a:prstGeom prst="rect">
            <a:avLst/>
          </a:prstGeom>
          <a:noFill/>
        </p:spPr>
        <p:txBody>
          <a:bodyPr wrap="square" rtlCol="0">
            <a:spAutoFit/>
          </a:bodyPr>
          <a:lstStyle/>
          <a:p>
            <a:r>
              <a:rPr lang="en-US" sz="2400" dirty="0" smtClean="0"/>
              <a:t>How </a:t>
            </a:r>
            <a:r>
              <a:rPr lang="en-US" sz="2400" dirty="0"/>
              <a:t>to install and access the R Facebook library</a:t>
            </a:r>
            <a:r>
              <a:rPr lang="en-US" sz="2400" dirty="0" smtClean="0"/>
              <a:t>.</a:t>
            </a:r>
          </a:p>
          <a:p>
            <a:endParaRPr lang="en-US" dirty="0" smtClean="0"/>
          </a:p>
          <a:p>
            <a:endParaRPr lang="en-US" dirty="0"/>
          </a:p>
          <a:p>
            <a:endParaRPr lang="en-US" dirty="0"/>
          </a:p>
          <a:p>
            <a:r>
              <a:rPr lang="en-US" sz="2400" dirty="0" smtClean="0"/>
              <a:t>In </a:t>
            </a:r>
            <a:r>
              <a:rPr lang="en-US" sz="2400" dirty="0"/>
              <a:t>order to access data for either your individual Facebook account or data from a public page, a token must be used to access Facebook.  This assumes you have set up your account accordingly on the Facebook Developer page</a:t>
            </a:r>
            <a:r>
              <a:rPr lang="en-US" sz="2400" dirty="0" smtClean="0"/>
              <a:t>.</a:t>
            </a:r>
          </a:p>
          <a:p>
            <a:endParaRPr lang="en-US" dirty="0" smtClean="0"/>
          </a:p>
        </p:txBody>
      </p:sp>
      <p:pic>
        <p:nvPicPr>
          <p:cNvPr id="3" name="Picture 2"/>
          <p:cNvPicPr>
            <a:picLocks noChangeAspect="1"/>
          </p:cNvPicPr>
          <p:nvPr/>
        </p:nvPicPr>
        <p:blipFill>
          <a:blip r:embed="rId3"/>
          <a:stretch>
            <a:fillRect/>
          </a:stretch>
        </p:blipFill>
        <p:spPr>
          <a:xfrm>
            <a:off x="993139" y="2138008"/>
            <a:ext cx="3746500" cy="654411"/>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3139" y="4085974"/>
            <a:ext cx="10844143" cy="1489009"/>
          </a:xfrm>
          <a:prstGeom prst="rect">
            <a:avLst/>
          </a:prstGeom>
        </p:spPr>
      </p:pic>
    </p:spTree>
    <p:extLst>
      <p:ext uri="{BB962C8B-B14F-4D97-AF65-F5344CB8AC3E}">
        <p14:creationId xmlns:p14="http://schemas.microsoft.com/office/powerpoint/2010/main" val="1974896589"/>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95739" y="792480"/>
            <a:ext cx="10800522" cy="523220"/>
          </a:xfrm>
          <a:prstGeom prst="rect">
            <a:avLst/>
          </a:prstGeom>
          <a:noFill/>
        </p:spPr>
        <p:txBody>
          <a:bodyPr wrap="square" rtlCol="0">
            <a:spAutoFit/>
          </a:bodyPr>
          <a:lstStyle/>
          <a:p>
            <a:r>
              <a:rPr lang="en-US" sz="2800" dirty="0" smtClean="0"/>
              <a:t>Code to Download Facebook Post Data (Part II)</a:t>
            </a:r>
          </a:p>
        </p:txBody>
      </p:sp>
      <p:sp>
        <p:nvSpPr>
          <p:cNvPr id="2" name="TextBox 1"/>
          <p:cNvSpPr txBox="1"/>
          <p:nvPr/>
        </p:nvSpPr>
        <p:spPr>
          <a:xfrm>
            <a:off x="735495" y="1737360"/>
            <a:ext cx="10760766" cy="3323987"/>
          </a:xfrm>
          <a:prstGeom prst="rect">
            <a:avLst/>
          </a:prstGeom>
          <a:noFill/>
        </p:spPr>
        <p:txBody>
          <a:bodyPr wrap="square" rtlCol="0">
            <a:spAutoFit/>
          </a:bodyPr>
          <a:lstStyle/>
          <a:p>
            <a:r>
              <a:rPr lang="en-US" sz="2400" dirty="0" smtClean="0"/>
              <a:t>In </a:t>
            </a:r>
            <a:r>
              <a:rPr lang="en-US" sz="2400" dirty="0"/>
              <a:t>order to get a view of the Facebook post data, use the </a:t>
            </a:r>
            <a:r>
              <a:rPr lang="en-US" sz="2400" dirty="0" err="1"/>
              <a:t>getPage</a:t>
            </a:r>
            <a:r>
              <a:rPr lang="en-US" sz="2400" dirty="0"/>
              <a:t> function and set to a table named "</a:t>
            </a:r>
            <a:r>
              <a:rPr lang="en-US" sz="2400" dirty="0" err="1"/>
              <a:t>getpagedata</a:t>
            </a:r>
            <a:r>
              <a:rPr lang="en-US" sz="2400" dirty="0" smtClean="0"/>
              <a:t>.”</a:t>
            </a:r>
          </a:p>
          <a:p>
            <a:endParaRPr lang="en-US" sz="2400" dirty="0" smtClean="0"/>
          </a:p>
          <a:p>
            <a:endParaRPr lang="en-US" sz="2400" dirty="0" smtClean="0"/>
          </a:p>
          <a:p>
            <a:r>
              <a:rPr lang="en-US" sz="2400" dirty="0" smtClean="0"/>
              <a:t>Write </a:t>
            </a:r>
            <a:r>
              <a:rPr lang="en-US" sz="2400" dirty="0"/>
              <a:t>the dataset to a file on your local machine</a:t>
            </a:r>
            <a:r>
              <a:rPr lang="en-US" sz="2400" dirty="0" smtClean="0"/>
              <a:t>.</a:t>
            </a:r>
          </a:p>
          <a:p>
            <a:endParaRPr lang="en-US" sz="2400" dirty="0"/>
          </a:p>
          <a:p>
            <a:endParaRPr lang="en-US" sz="2400" dirty="0" smtClean="0"/>
          </a:p>
          <a:p>
            <a:r>
              <a:rPr lang="en-US" sz="2400" dirty="0" smtClean="0"/>
              <a:t>Which yields the following output</a:t>
            </a:r>
            <a:r>
              <a:rPr lang="mr-IN" sz="2400" dirty="0" smtClean="0"/>
              <a:t>…</a:t>
            </a:r>
            <a:endParaRPr lang="en-US" sz="2400" dirty="0" smtClean="0"/>
          </a:p>
          <a:p>
            <a:endParaRPr lang="en-US" dirty="0" smtClean="0"/>
          </a:p>
        </p:txBody>
      </p:sp>
      <p:pic>
        <p:nvPicPr>
          <p:cNvPr id="3" name="Picture 2"/>
          <p:cNvPicPr>
            <a:picLocks noChangeAspect="1"/>
          </p:cNvPicPr>
          <p:nvPr/>
        </p:nvPicPr>
        <p:blipFill rotWithShape="1">
          <a:blip r:embed="rId3"/>
          <a:srcRect l="1036" t="-1" b="6703"/>
          <a:stretch/>
        </p:blipFill>
        <p:spPr>
          <a:xfrm>
            <a:off x="883920" y="2535132"/>
            <a:ext cx="7285382" cy="465368"/>
          </a:xfrm>
          <a:prstGeom prst="rect">
            <a:avLst/>
          </a:prstGeom>
        </p:spPr>
      </p:pic>
      <p:pic>
        <p:nvPicPr>
          <p:cNvPr id="4" name="Picture 3"/>
          <p:cNvPicPr>
            <a:picLocks noChangeAspect="1"/>
          </p:cNvPicPr>
          <p:nvPr/>
        </p:nvPicPr>
        <p:blipFill>
          <a:blip r:embed="rId3"/>
          <a:stretch>
            <a:fillRect/>
          </a:stretch>
        </p:blipFill>
        <p:spPr>
          <a:xfrm>
            <a:off x="380999" y="3707714"/>
            <a:ext cx="11982499" cy="344820"/>
          </a:xfrm>
          <a:prstGeom prst="rect">
            <a:avLst/>
          </a:prstGeom>
        </p:spPr>
      </p:pic>
    </p:spTree>
    <p:extLst>
      <p:ext uri="{BB962C8B-B14F-4D97-AF65-F5344CB8AC3E}">
        <p14:creationId xmlns:p14="http://schemas.microsoft.com/office/powerpoint/2010/main" val="58462454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4"/>
          <a:stretch>
            <a:fillRect/>
          </a:stretch>
        </p:blipFill>
        <p:spPr>
          <a:xfrm>
            <a:off x="347869" y="865703"/>
            <a:ext cx="11496261" cy="4558862"/>
          </a:xfrm>
          <a:prstGeom prst="rect">
            <a:avLst/>
          </a:prstGeom>
        </p:spPr>
      </p:pic>
    </p:spTree>
    <p:extLst>
      <p:ext uri="{BB962C8B-B14F-4D97-AF65-F5344CB8AC3E}">
        <p14:creationId xmlns:p14="http://schemas.microsoft.com/office/powerpoint/2010/main" val="149827542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695739" y="792480"/>
            <a:ext cx="10800522" cy="523220"/>
          </a:xfrm>
          <a:prstGeom prst="rect">
            <a:avLst/>
          </a:prstGeom>
          <a:noFill/>
        </p:spPr>
        <p:txBody>
          <a:bodyPr wrap="square" rtlCol="0">
            <a:spAutoFit/>
          </a:bodyPr>
          <a:lstStyle/>
          <a:p>
            <a:r>
              <a:rPr lang="en-US" sz="2800" dirty="0"/>
              <a:t>Parsing Time Using </a:t>
            </a:r>
            <a:r>
              <a:rPr lang="en-US" sz="2800" dirty="0" err="1"/>
              <a:t>Parsedata</a:t>
            </a:r>
            <a:r>
              <a:rPr lang="en-US" sz="2800" dirty="0"/>
              <a:t> </a:t>
            </a:r>
            <a:r>
              <a:rPr lang="en-US" sz="2800" dirty="0" smtClean="0"/>
              <a:t>Package (Part I)</a:t>
            </a:r>
            <a:endParaRPr lang="en-US" sz="2800" dirty="0"/>
          </a:p>
        </p:txBody>
      </p:sp>
      <p:sp>
        <p:nvSpPr>
          <p:cNvPr id="2" name="TextBox 1"/>
          <p:cNvSpPr txBox="1"/>
          <p:nvPr/>
        </p:nvSpPr>
        <p:spPr>
          <a:xfrm>
            <a:off x="735495" y="1737360"/>
            <a:ext cx="10760766" cy="1569660"/>
          </a:xfrm>
          <a:prstGeom prst="rect">
            <a:avLst/>
          </a:prstGeom>
          <a:noFill/>
        </p:spPr>
        <p:txBody>
          <a:bodyPr wrap="square" rtlCol="0">
            <a:spAutoFit/>
          </a:bodyPr>
          <a:lstStyle/>
          <a:p>
            <a:r>
              <a:rPr lang="en-US" sz="2400" dirty="0" smtClean="0"/>
              <a:t>Install </a:t>
            </a:r>
            <a:r>
              <a:rPr lang="en-US" sz="2400" dirty="0" err="1" smtClean="0"/>
              <a:t>parsedate</a:t>
            </a:r>
            <a:r>
              <a:rPr lang="en-US" sz="2400" dirty="0" smtClean="0"/>
              <a:t> </a:t>
            </a:r>
            <a:r>
              <a:rPr lang="en-US" sz="2400" dirty="0"/>
              <a:t>package to parse date and time in </a:t>
            </a:r>
            <a:r>
              <a:rPr lang="en-US" sz="2400" dirty="0" err="1"/>
              <a:t>created_time</a:t>
            </a:r>
            <a:r>
              <a:rPr lang="en-US" sz="2400" dirty="0"/>
              <a:t> column. </a:t>
            </a:r>
            <a:endParaRPr lang="en-US" sz="2400" dirty="0" smtClean="0"/>
          </a:p>
          <a:p>
            <a:r>
              <a:rPr lang="en-US" sz="2400" dirty="0" smtClean="0"/>
              <a:t>Goal </a:t>
            </a:r>
            <a:r>
              <a:rPr lang="en-US" sz="2400" dirty="0"/>
              <a:t>is to group posts by hour from the </a:t>
            </a:r>
            <a:r>
              <a:rPr lang="en-US" sz="2400" dirty="0" smtClean="0"/>
              <a:t>time.</a:t>
            </a:r>
          </a:p>
          <a:p>
            <a:endParaRPr lang="en-US" sz="2400" dirty="0"/>
          </a:p>
          <a:p>
            <a:endParaRPr lang="en-US" sz="2400" dirty="0" smtClean="0"/>
          </a:p>
        </p:txBody>
      </p:sp>
      <p:pic>
        <p:nvPicPr>
          <p:cNvPr id="4" name="Picture 3"/>
          <p:cNvPicPr>
            <a:picLocks noChangeAspect="1"/>
          </p:cNvPicPr>
          <p:nvPr/>
        </p:nvPicPr>
        <p:blipFill>
          <a:blip r:embed="rId3"/>
          <a:stretch>
            <a:fillRect/>
          </a:stretch>
        </p:blipFill>
        <p:spPr>
          <a:xfrm>
            <a:off x="944880" y="3145507"/>
            <a:ext cx="7845287" cy="455743"/>
          </a:xfrm>
          <a:prstGeom prst="rect">
            <a:avLst/>
          </a:prstGeom>
        </p:spPr>
      </p:pic>
      <p:pic>
        <p:nvPicPr>
          <p:cNvPr id="5" name="Picture 4"/>
          <p:cNvPicPr>
            <a:picLocks noChangeAspect="1"/>
          </p:cNvPicPr>
          <p:nvPr/>
        </p:nvPicPr>
        <p:blipFill>
          <a:blip r:embed="rId3"/>
          <a:stretch>
            <a:fillRect/>
          </a:stretch>
        </p:blipFill>
        <p:spPr>
          <a:xfrm>
            <a:off x="944880" y="2859135"/>
            <a:ext cx="2255520" cy="375920"/>
          </a:xfrm>
          <a:prstGeom prst="rect">
            <a:avLst/>
          </a:prstGeom>
        </p:spPr>
      </p:pic>
    </p:spTree>
    <p:extLst>
      <p:ext uri="{BB962C8B-B14F-4D97-AF65-F5344CB8AC3E}">
        <p14:creationId xmlns:p14="http://schemas.microsoft.com/office/powerpoint/2010/main" val="869519853"/>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5842</TotalTime>
  <Words>421</Words>
  <Application>Microsoft Macintosh PowerPoint</Application>
  <PresentationFormat>Widescreen</PresentationFormat>
  <Paragraphs>66</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Microsoft Office User</cp:lastModifiedBy>
  <cp:revision>68</cp:revision>
  <dcterms:created xsi:type="dcterms:W3CDTF">2017-10-26T06:05:04Z</dcterms:created>
  <dcterms:modified xsi:type="dcterms:W3CDTF">2018-01-18T07:56:15Z</dcterms:modified>
</cp:coreProperties>
</file>

<file path=docProps/thumbnail.jpeg>
</file>